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hQgWd/GCzqMchuxiDxjKKcldhV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43A654-FE18-41CC-83FC-AEA2844A8A6F}">
  <a:tblStyle styleId="{FA43A654-FE18-41CC-83FC-AEA2844A8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c20ca2637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9c20ca2637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9c20ca2637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c20ca2637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9c20ca2637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9c20ca2637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20ca2637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9c20ca2637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9c20ca2637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c20ca2637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9c20ca2637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9c20ca2637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c20ca2637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9c20ca2637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9c20ca2637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c20ca2637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9c20ca2637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g9c20ca2637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c20ca2637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9c20ca2637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9c20ca2637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c20ca2637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9c20ca2637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9c20ca2637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sponsors</a:t>
            </a:r>
            <a:endParaRPr/>
          </a:p>
        </p:txBody>
      </p:sp>
      <p:sp>
        <p:nvSpPr>
          <p:cNvPr id="236" name="Google Shape;2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sponsors</a:t>
            </a:r>
            <a:endParaRPr/>
          </a:p>
        </p:txBody>
      </p:sp>
      <p:sp>
        <p:nvSpPr>
          <p:cNvPr id="249" name="Google Shape;2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20ca263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9c20ca263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9c20ca2637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c20ca2637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9c20ca2637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g9c20ca2637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c20ca263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9c20ca263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9c20ca2637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c20ca263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9c20ca263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9c20ca2637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20ca263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9c20ca263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9c20ca2637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c20ca2637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9c20ca2637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9c20ca2637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20ca263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9c20ca263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9c20ca263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8"/>
          <p:cNvSpPr txBox="1"/>
          <p:nvPr/>
        </p:nvSpPr>
        <p:spPr>
          <a:xfrm>
            <a:off x="11671583" y="6616584"/>
            <a:ext cx="520420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" name="Google Shape;16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" y="6556053"/>
            <a:ext cx="12191999" cy="3125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/>
        </p:nvSpPr>
        <p:spPr>
          <a:xfrm>
            <a:off x="11671581" y="6616584"/>
            <a:ext cx="5204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;p8"/>
          <p:cNvSpPr txBox="1"/>
          <p:nvPr/>
        </p:nvSpPr>
        <p:spPr>
          <a:xfrm>
            <a:off x="15246" y="6532146"/>
            <a:ext cx="110631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K.M. Cheng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kengming_cheng@outlook.com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8"/>
          <p:cNvGrpSpPr/>
          <p:nvPr/>
        </p:nvGrpSpPr>
        <p:grpSpPr>
          <a:xfrm>
            <a:off x="1" y="1"/>
            <a:ext cx="12192004" cy="312533"/>
            <a:chOff x="0" y="0"/>
            <a:chExt cx="9144003" cy="312533"/>
          </a:xfrm>
        </p:grpSpPr>
        <p:pic>
          <p:nvPicPr>
            <p:cNvPr id="20" name="Google Shape;20;p8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" y="3"/>
              <a:ext cx="9143999" cy="312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523874" cy="3125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8"/>
          <p:cNvSpPr txBox="1"/>
          <p:nvPr/>
        </p:nvSpPr>
        <p:spPr>
          <a:xfrm>
            <a:off x="15247" y="-24660"/>
            <a:ext cx="12131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Concrete Strength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0.jp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/>
          <p:nvPr/>
        </p:nvSpPr>
        <p:spPr>
          <a:xfrm>
            <a:off x="0" y="0"/>
            <a:ext cx="16050566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mulation improves the understanding of material properties, including atomic behavior, that is hard to probe experimentally. " id="34" name="Google Shape;3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3778" cy="687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18676" y="5342261"/>
            <a:ext cx="3922716" cy="18013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 txBox="1"/>
          <p:nvPr/>
        </p:nvSpPr>
        <p:spPr>
          <a:xfrm>
            <a:off x="0" y="39835"/>
            <a:ext cx="12192000" cy="3425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-US" sz="10000" cap="small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 Strength Prediction</a:t>
            </a:r>
            <a:endParaRPr b="0" i="0" sz="10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78056" y="3429604"/>
            <a:ext cx="12366703" cy="147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Keng Ming Cheng</a:t>
            </a:r>
            <a:endParaRPr b="1" baseline="3000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 of California, Los Angeles (UCLA)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Contact: </a:t>
            </a:r>
            <a:r>
              <a:rPr lang="en-US" sz="3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kengming_cheng@outlook.com</a:t>
            </a:r>
            <a:endParaRPr b="0" i="0" sz="3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" name="Google Shape;3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3771" y="3141950"/>
            <a:ext cx="3699434" cy="335869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8221575" y="6239325"/>
            <a:ext cx="375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hysics of</a:t>
            </a:r>
            <a:r>
              <a:rPr b="1" i="0" lang="en-US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</a:t>
            </a:r>
            <a:r>
              <a:rPr b="1" i="0" lang="en-US" sz="20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phous 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norganic</a:t>
            </a:r>
            <a:r>
              <a:rPr b="1" i="0" lang="en-US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olids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</a:t>
            </a:r>
            <a:r>
              <a:rPr b="1" i="0" lang="en-US" sz="2000" u="none" cap="none" strike="noStrike">
                <a:solidFill>
                  <a:srgbClr val="0F3B5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c20ca2637_0_118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Comparison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" name="Google Shape;131;g9c20ca2637_0_118"/>
          <p:cNvGraphicFramePr/>
          <p:nvPr/>
        </p:nvGraphicFramePr>
        <p:xfrm>
          <a:off x="9525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{FA43A654-FE18-41CC-83FC-AEA2844A8A6F}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hidden layer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hidden layers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hidden layers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hidden layers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CV 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0.7593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Training 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Most important features based on SHAP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Slag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Slag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Slag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Slag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Cement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Fine agg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W/CM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W/CM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Coarse agg.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W/CM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Coarse agg.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Fine agg.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W/CM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Coarse agg.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Plasticizer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Plasticizer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Fine agg.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127000" y="499425"/>
            <a:ext cx="11798300" cy="871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of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echanical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5427527" y="1559274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hidden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606"/>
            <a:ext cx="2700951" cy="462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951" y="2385806"/>
            <a:ext cx="9033851" cy="358325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8570250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8913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31387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103015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6730813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c20ca2637_0_81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of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echanical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9c20ca2637_0_81"/>
          <p:cNvSpPr txBox="1"/>
          <p:nvPr/>
        </p:nvSpPr>
        <p:spPr>
          <a:xfrm>
            <a:off x="5427527" y="1559274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9c20ca2637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574"/>
            <a:ext cx="2724525" cy="46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9c20ca2637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525" y="2385774"/>
            <a:ext cx="9010276" cy="35739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9c20ca2637_0_81"/>
          <p:cNvSpPr/>
          <p:nvPr/>
        </p:nvSpPr>
        <p:spPr>
          <a:xfrm>
            <a:off x="8570250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9c20ca2637_0_81"/>
          <p:cNvSpPr/>
          <p:nvPr/>
        </p:nvSpPr>
        <p:spPr>
          <a:xfrm>
            <a:off x="48913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9c20ca2637_0_81"/>
          <p:cNvSpPr/>
          <p:nvPr/>
        </p:nvSpPr>
        <p:spPr>
          <a:xfrm>
            <a:off x="31387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9c20ca2637_0_81"/>
          <p:cNvSpPr/>
          <p:nvPr/>
        </p:nvSpPr>
        <p:spPr>
          <a:xfrm>
            <a:off x="6730813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9c20ca2637_0_81"/>
          <p:cNvSpPr/>
          <p:nvPr/>
        </p:nvSpPr>
        <p:spPr>
          <a:xfrm>
            <a:off x="8581075" y="41863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c20ca2637_0_132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of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echanical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9c20ca2637_0_132"/>
          <p:cNvSpPr txBox="1"/>
          <p:nvPr/>
        </p:nvSpPr>
        <p:spPr>
          <a:xfrm>
            <a:off x="5427527" y="1559274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9c20ca2637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574"/>
            <a:ext cx="2700970" cy="46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9c20ca2637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970" y="2385774"/>
            <a:ext cx="9033829" cy="358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9c20ca2637_0_132"/>
          <p:cNvSpPr/>
          <p:nvPr/>
        </p:nvSpPr>
        <p:spPr>
          <a:xfrm>
            <a:off x="8570250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9c20ca2637_0_132"/>
          <p:cNvSpPr/>
          <p:nvPr/>
        </p:nvSpPr>
        <p:spPr>
          <a:xfrm>
            <a:off x="48913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9c20ca2637_0_132"/>
          <p:cNvSpPr/>
          <p:nvPr/>
        </p:nvSpPr>
        <p:spPr>
          <a:xfrm>
            <a:off x="31387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9c20ca2637_0_132"/>
          <p:cNvSpPr/>
          <p:nvPr/>
        </p:nvSpPr>
        <p:spPr>
          <a:xfrm>
            <a:off x="103015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9c20ca2637_0_132"/>
          <p:cNvSpPr/>
          <p:nvPr/>
        </p:nvSpPr>
        <p:spPr>
          <a:xfrm>
            <a:off x="8581075" y="41863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c20ca2637_0_144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of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echanical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9c20ca2637_0_144"/>
          <p:cNvSpPr txBox="1"/>
          <p:nvPr/>
        </p:nvSpPr>
        <p:spPr>
          <a:xfrm>
            <a:off x="5427527" y="1559274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9c20ca2637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574"/>
            <a:ext cx="2700970" cy="46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9c20ca2637_0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970" y="2385774"/>
            <a:ext cx="9033829" cy="358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9c20ca2637_0_144"/>
          <p:cNvSpPr/>
          <p:nvPr/>
        </p:nvSpPr>
        <p:spPr>
          <a:xfrm>
            <a:off x="8570250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9c20ca2637_0_144"/>
          <p:cNvSpPr/>
          <p:nvPr/>
        </p:nvSpPr>
        <p:spPr>
          <a:xfrm>
            <a:off x="48913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9c20ca2637_0_144"/>
          <p:cNvSpPr/>
          <p:nvPr/>
        </p:nvSpPr>
        <p:spPr>
          <a:xfrm>
            <a:off x="31387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9c20ca2637_0_144"/>
          <p:cNvSpPr/>
          <p:nvPr/>
        </p:nvSpPr>
        <p:spPr>
          <a:xfrm>
            <a:off x="10301575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9c20ca2637_0_144"/>
          <p:cNvSpPr/>
          <p:nvPr/>
        </p:nvSpPr>
        <p:spPr>
          <a:xfrm>
            <a:off x="6730813" y="2335000"/>
            <a:ext cx="1796700" cy="18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c20ca2637_0_244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of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echanical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9c20ca2637_0_244"/>
          <p:cNvSpPr txBox="1"/>
          <p:nvPr/>
        </p:nvSpPr>
        <p:spPr>
          <a:xfrm>
            <a:off x="521126" y="1559300"/>
            <a:ext cx="15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hidden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9c20ca2637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606"/>
            <a:ext cx="2700951" cy="462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9c20ca2637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1928574"/>
            <a:ext cx="2724525" cy="46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9c20ca2637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325" y="1928574"/>
            <a:ext cx="2700970" cy="46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9c20ca2637_0_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7300" y="1928587"/>
            <a:ext cx="2700970" cy="46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9c20ca2637_0_244"/>
          <p:cNvSpPr txBox="1"/>
          <p:nvPr/>
        </p:nvSpPr>
        <p:spPr>
          <a:xfrm>
            <a:off x="3427675" y="1559300"/>
            <a:ext cx="159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9c20ca2637_0_244"/>
          <p:cNvSpPr txBox="1"/>
          <p:nvPr/>
        </p:nvSpPr>
        <p:spPr>
          <a:xfrm>
            <a:off x="6334225" y="1559300"/>
            <a:ext cx="17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9c20ca2637_0_244"/>
          <p:cNvSpPr txBox="1"/>
          <p:nvPr/>
        </p:nvSpPr>
        <p:spPr>
          <a:xfrm>
            <a:off x="9350175" y="1559300"/>
            <a:ext cx="17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/>
        </p:nvSpPr>
        <p:spPr>
          <a:xfrm>
            <a:off x="0" y="1658116"/>
            <a:ext cx="12192000" cy="4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Char char="◆"/>
            </a:pPr>
            <a:r>
              <a:rPr lang="en-US" sz="3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highest gradients based on models are around 0.8 alpha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None/>
            </a:pPr>
            <a:r>
              <a:t/>
            </a:r>
            <a:endParaRPr b="0" i="1" sz="30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Char char="◆"/>
            </a:pPr>
            <a:r>
              <a:rPr lang="en-US" sz="3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Slag is the most important feature from SHAP analysis, however, it’s hard to discover the relationship on the correlation plot.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127000" y="499425"/>
            <a:ext cx="11798300" cy="871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050" y="3563742"/>
            <a:ext cx="3803260" cy="249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c20ca2637_0_206"/>
          <p:cNvSpPr txBox="1"/>
          <p:nvPr/>
        </p:nvSpPr>
        <p:spPr>
          <a:xfrm>
            <a:off x="0" y="1658116"/>
            <a:ext cx="12192000" cy="4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Char char="◆"/>
            </a:pPr>
            <a:r>
              <a:rPr lang="en-US" sz="3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Replicating the result from SHAP library (have to figure out how they calculate the baseline)</a:t>
            </a:r>
            <a:endParaRPr sz="30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Char char="◆"/>
            </a:pPr>
            <a:r>
              <a:rPr lang="en-US" sz="3000" strike="sng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Baseline selection</a:t>
            </a:r>
            <a:endParaRPr sz="3000" strike="sng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Char char="◆"/>
            </a:pPr>
            <a:r>
              <a:rPr lang="en-US" sz="3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path for the gradient → Using optimization algorithm</a:t>
            </a:r>
            <a:endParaRPr sz="30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Char char="◆"/>
            </a:pPr>
            <a:r>
              <a:rPr lang="en-US" sz="3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Tuning the activation function and the model complexity</a:t>
            </a:r>
            <a:endParaRPr sz="30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Helvetica Neue"/>
              <a:buChar char="◆"/>
            </a:pPr>
            <a:r>
              <a:rPr lang="en-US" sz="3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Determining the optimal value from gradients plot based on the optimizer.</a:t>
            </a:r>
            <a:endParaRPr sz="30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3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9c20ca2637_0_206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c20ca2637_0_187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Correlation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9c20ca2637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3325"/>
            <a:ext cx="38195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9c20ca2637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425" y="2513313"/>
            <a:ext cx="38195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9c20ca2637_0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925" y="2518088"/>
            <a:ext cx="38195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c20ca2637_0_235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Alphas vs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9c20ca2637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2725"/>
            <a:ext cx="11887200" cy="471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/>
        </p:nvSpPr>
        <p:spPr>
          <a:xfrm>
            <a:off x="127000" y="499425"/>
            <a:ext cx="11798300" cy="871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 Strength Prediction &amp; Optimization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127000" y="2072958"/>
            <a:ext cx="5303644" cy="2387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of formulas for Civil Engineering are based on empirical equations, especially computing concrete mixtures.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the Machine Learning technique to accurately predict true strength and determine the importance of each ingredient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Here, we use machine learning to discover 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compositions of design strength with 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lowest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1162280" y="6139998"/>
            <a:ext cx="1608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044" y="1522833"/>
            <a:ext cx="6456555" cy="430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/>
          <p:nvPr/>
        </p:nvSpPr>
        <p:spPr>
          <a:xfrm>
            <a:off x="0" y="0"/>
            <a:ext cx="12192000" cy="7028636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39755" y="1179053"/>
            <a:ext cx="8912465" cy="397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Thanks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Some references: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[1] H. Liu </a:t>
            </a:r>
            <a:r>
              <a:rPr b="0" i="1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al.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"</a:t>
            </a:r>
            <a:r>
              <a:rPr b="0" i="1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Machine Learning for Glass Science and Engineering: A Review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b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Journal of Non-Crystalline Solids X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 4 (2019): 100036.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[2] R. Ravinder </a:t>
            </a:r>
            <a:r>
              <a:rPr b="0" i="1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al.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"</a:t>
            </a:r>
            <a:r>
              <a:rPr b="0" i="1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Aided Rational Design of Oxide Glasses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b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Materials Horizons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7 (2020): 1819-1827.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[3] H. Liu </a:t>
            </a:r>
            <a:r>
              <a:rPr b="0" i="1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al., 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b="0" i="1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Predicting the Dissolution Kinetics of Silicate Glasses by Topology-Informed Machine Learning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” </a:t>
            </a:r>
            <a:r>
              <a:rPr b="1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npj Materials Degradation</a:t>
            </a:r>
            <a:r>
              <a:rPr b="0" i="0" lang="en-US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 3 (2019): 1-12.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Contact: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kengming_cheng@outlook.com</a:t>
            </a:r>
            <a:endParaRPr b="0" i="0" sz="1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Funding acknowledgement: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7" y="5220818"/>
            <a:ext cx="1569200" cy="157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959" y="5220818"/>
            <a:ext cx="3863909" cy="157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2049" y="5220818"/>
            <a:ext cx="1578270" cy="157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2221" y="1806574"/>
            <a:ext cx="3067150" cy="27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3082" y="5321726"/>
            <a:ext cx="3705429" cy="136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06356" y="5220818"/>
            <a:ext cx="1655695" cy="157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725" y="522060"/>
            <a:ext cx="5928550" cy="53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c20ca2637_0_34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of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Concrete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echanical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9c20ca2637_0_34"/>
          <p:cNvSpPr txBox="1"/>
          <p:nvPr/>
        </p:nvSpPr>
        <p:spPr>
          <a:xfrm>
            <a:off x="1699322" y="5739287"/>
            <a:ext cx="9262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Our model offers a very good prediction of the mechanical properties of test set glasses </a:t>
            </a:r>
            <a:b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(which are kept invisible to the model during its training).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9c20ca2637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13" y="1853349"/>
            <a:ext cx="3634863" cy="34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9c20ca2637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7099" y="1853349"/>
            <a:ext cx="3558200" cy="34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9c20ca2637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486" y="1858052"/>
            <a:ext cx="3558201" cy="34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9c20ca2637_0_34"/>
          <p:cNvSpPr txBox="1"/>
          <p:nvPr/>
        </p:nvSpPr>
        <p:spPr>
          <a:xfrm>
            <a:off x="5427527" y="1559274"/>
            <a:ext cx="25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 modulus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9c20ca2637_0_34"/>
          <p:cNvSpPr txBox="1"/>
          <p:nvPr/>
        </p:nvSpPr>
        <p:spPr>
          <a:xfrm>
            <a:off x="1220909" y="1559274"/>
            <a:ext cx="27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Young’s modulus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9c20ca2637_0_34"/>
          <p:cNvSpPr txBox="1"/>
          <p:nvPr/>
        </p:nvSpPr>
        <p:spPr>
          <a:xfrm>
            <a:off x="9577538" y="1559274"/>
            <a:ext cx="208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/>
        </p:nvSpPr>
        <p:spPr>
          <a:xfrm>
            <a:off x="127000" y="499425"/>
            <a:ext cx="11798300" cy="871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127000" y="2072946"/>
            <a:ext cx="53037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284BF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hidden layers (from 1 to 4) model with 32 neurons on each.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function: 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Optimizer: Adam</a:t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3284BF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interpolated datas to calculate gradients and determine the contributions of each feature</a:t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1162280" y="6139998"/>
            <a:ext cx="1608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100" y="1522833"/>
            <a:ext cx="6456500" cy="316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c20ca2637_0_220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Issues of my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9c20ca2637_0_220"/>
          <p:cNvSpPr txBox="1"/>
          <p:nvPr/>
        </p:nvSpPr>
        <p:spPr>
          <a:xfrm>
            <a:off x="127000" y="2072950"/>
            <a:ext cx="102126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Replicating the result from SHAP library (have to figure out how they calculate the baseline)</a:t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Baseline selection</a:t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Determining the path for the gradient</a:t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-US" sz="1600">
                <a:solidFill>
                  <a:srgbClr val="3284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Tuning the activation function and the model complexity</a:t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284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g9c20ca2637_0_220"/>
          <p:cNvSpPr txBox="1"/>
          <p:nvPr/>
        </p:nvSpPr>
        <p:spPr>
          <a:xfrm>
            <a:off x="1162280" y="6139998"/>
            <a:ext cx="16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c20ca2637_0_2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</a:t>
            </a:r>
            <a:r>
              <a:rPr b="0" i="0" lang="en-US" sz="40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9c20ca2637_0_2"/>
          <p:cNvSpPr txBox="1"/>
          <p:nvPr/>
        </p:nvSpPr>
        <p:spPr>
          <a:xfrm>
            <a:off x="1699322" y="5739287"/>
            <a:ext cx="9262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9c20ca2637_0_2"/>
          <p:cNvSpPr txBox="1"/>
          <p:nvPr/>
        </p:nvSpPr>
        <p:spPr>
          <a:xfrm>
            <a:off x="6805200" y="1598350"/>
            <a:ext cx="29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vs Observed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9c20ca2637_0_2"/>
          <p:cNvSpPr txBox="1"/>
          <p:nvPr/>
        </p:nvSpPr>
        <p:spPr>
          <a:xfrm>
            <a:off x="1297100" y="1635475"/>
            <a:ext cx="34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History of DNN while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9c20ca263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00" y="2466888"/>
            <a:ext cx="3967886" cy="28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9c20ca263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00" y="2361988"/>
            <a:ext cx="4554381" cy="30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c20ca2637_0_54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 Analysis of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9c20ca2637_0_54"/>
          <p:cNvSpPr txBox="1"/>
          <p:nvPr/>
        </p:nvSpPr>
        <p:spPr>
          <a:xfrm>
            <a:off x="1699322" y="5739287"/>
            <a:ext cx="9262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hidden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9c20ca2637_0_54"/>
          <p:cNvSpPr txBox="1"/>
          <p:nvPr/>
        </p:nvSpPr>
        <p:spPr>
          <a:xfrm>
            <a:off x="6805200" y="1598350"/>
            <a:ext cx="29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bar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9c20ca2637_0_54"/>
          <p:cNvSpPr txBox="1"/>
          <p:nvPr/>
        </p:nvSpPr>
        <p:spPr>
          <a:xfrm>
            <a:off x="1297109" y="1635474"/>
            <a:ext cx="27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scatter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9c20ca263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0" y="2157174"/>
            <a:ext cx="569595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9c20ca2637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157174"/>
            <a:ext cx="56578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9c20ca2637_0_54"/>
          <p:cNvSpPr txBox="1"/>
          <p:nvPr/>
        </p:nvSpPr>
        <p:spPr>
          <a:xfrm>
            <a:off x="8333150" y="5629425"/>
            <a:ext cx="2471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cv_r2: 0.7282413981763707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-------------------------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train_r2: 0.7641948152852962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20ca2637_0_22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 Analysis of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9c20ca2637_0_22"/>
          <p:cNvSpPr txBox="1"/>
          <p:nvPr/>
        </p:nvSpPr>
        <p:spPr>
          <a:xfrm>
            <a:off x="1699322" y="5739287"/>
            <a:ext cx="9262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9c20ca2637_0_22"/>
          <p:cNvSpPr txBox="1"/>
          <p:nvPr/>
        </p:nvSpPr>
        <p:spPr>
          <a:xfrm>
            <a:off x="6805200" y="1598350"/>
            <a:ext cx="29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bar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9c20ca2637_0_22"/>
          <p:cNvSpPr txBox="1"/>
          <p:nvPr/>
        </p:nvSpPr>
        <p:spPr>
          <a:xfrm>
            <a:off x="1297109" y="1635474"/>
            <a:ext cx="27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scatter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9c20ca2637_0_22"/>
          <p:cNvSpPr txBox="1"/>
          <p:nvPr/>
        </p:nvSpPr>
        <p:spPr>
          <a:xfrm>
            <a:off x="8333150" y="5629425"/>
            <a:ext cx="2471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cv_r2: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0.7383458106607967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-------------------------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train_r2: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0.7746226524702451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9c20ca263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7174"/>
            <a:ext cx="565785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9c20ca263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650" y="2120050"/>
            <a:ext cx="56959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c20ca2637_0_64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 Analysis of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9c20ca2637_0_64"/>
          <p:cNvSpPr txBox="1"/>
          <p:nvPr/>
        </p:nvSpPr>
        <p:spPr>
          <a:xfrm>
            <a:off x="1699322" y="5739287"/>
            <a:ext cx="9262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9c20ca2637_0_64"/>
          <p:cNvSpPr txBox="1"/>
          <p:nvPr/>
        </p:nvSpPr>
        <p:spPr>
          <a:xfrm>
            <a:off x="6805200" y="1598350"/>
            <a:ext cx="29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bar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9c20ca2637_0_64"/>
          <p:cNvSpPr txBox="1"/>
          <p:nvPr/>
        </p:nvSpPr>
        <p:spPr>
          <a:xfrm>
            <a:off x="1297109" y="1635474"/>
            <a:ext cx="27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scatter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9c20ca2637_0_64"/>
          <p:cNvSpPr txBox="1"/>
          <p:nvPr/>
        </p:nvSpPr>
        <p:spPr>
          <a:xfrm>
            <a:off x="8333150" y="5629425"/>
            <a:ext cx="2471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cv_r2: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0.7558850868236909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-------------------------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train_r2: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0.7956756220422627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9c20ca2637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7174"/>
            <a:ext cx="565785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9c20ca2637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650" y="2120050"/>
            <a:ext cx="56959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c20ca2637_0_94"/>
          <p:cNvSpPr txBox="1"/>
          <p:nvPr/>
        </p:nvSpPr>
        <p:spPr>
          <a:xfrm>
            <a:off x="127000" y="499425"/>
            <a:ext cx="11798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184B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 Analysis of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9c20ca2637_0_94"/>
          <p:cNvSpPr txBox="1"/>
          <p:nvPr/>
        </p:nvSpPr>
        <p:spPr>
          <a:xfrm>
            <a:off x="1699322" y="5739287"/>
            <a:ext cx="9262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n-US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9c20ca2637_0_94"/>
          <p:cNvSpPr txBox="1"/>
          <p:nvPr/>
        </p:nvSpPr>
        <p:spPr>
          <a:xfrm>
            <a:off x="6805200" y="1598350"/>
            <a:ext cx="29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bar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9c20ca2637_0_94"/>
          <p:cNvSpPr txBox="1"/>
          <p:nvPr/>
        </p:nvSpPr>
        <p:spPr>
          <a:xfrm>
            <a:off x="1297109" y="1635474"/>
            <a:ext cx="27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scatter 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9c20ca2637_0_94"/>
          <p:cNvSpPr txBox="1"/>
          <p:nvPr/>
        </p:nvSpPr>
        <p:spPr>
          <a:xfrm>
            <a:off x="8333150" y="5629425"/>
            <a:ext cx="2471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cv_r2: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0.7593066110123973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-------------------------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train_r2: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0.7995980900164388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9c20ca2637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7174"/>
            <a:ext cx="565785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9c20ca2637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650" y="2120050"/>
            <a:ext cx="56959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2016-05-09T00:30:10Z</dcterms:created>
</cp:coreProperties>
</file>